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86" r:id="rId3"/>
    <p:sldId id="285" r:id="rId4"/>
    <p:sldId id="287" r:id="rId5"/>
    <p:sldId id="267" r:id="rId6"/>
    <p:sldId id="288" r:id="rId7"/>
    <p:sldId id="283" r:id="rId8"/>
    <p:sldId id="284" r:id="rId9"/>
    <p:sldId id="289" r:id="rId10"/>
    <p:sldId id="270" r:id="rId11"/>
    <p:sldId id="269" r:id="rId12"/>
    <p:sldId id="272" r:id="rId13"/>
    <p:sldId id="260" r:id="rId14"/>
    <p:sldId id="261" r:id="rId15"/>
    <p:sldId id="263" r:id="rId16"/>
    <p:sldId id="262" r:id="rId17"/>
    <p:sldId id="264" r:id="rId18"/>
    <p:sldId id="292" r:id="rId19"/>
    <p:sldId id="275" r:id="rId20"/>
    <p:sldId id="271" r:id="rId21"/>
    <p:sldId id="268" r:id="rId22"/>
    <p:sldId id="273" r:id="rId23"/>
    <p:sldId id="265" r:id="rId24"/>
    <p:sldId id="291" r:id="rId25"/>
    <p:sldId id="290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9C808-A242-9358-2F43-C119658D674A}" v="66" dt="2023-01-11T15:40:46.770"/>
    <p1510:client id="{C56F30DB-EF5D-180C-EE44-3D3F805234E8}" v="106" dt="2023-01-11T15:39:37.027"/>
    <p1510:client id="{F9F9A618-30C8-4811-88ED-5D97DC2D0BE9}" v="4" dt="2023-01-10T18:02:09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43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0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3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9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3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30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5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03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A4C2E-C60C-E61E-A232-12832705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285" y="1524000"/>
            <a:ext cx="4196387" cy="38099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OFFERTIFY</a:t>
            </a:r>
            <a:r>
              <a:rPr lang="en-US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1" y="762000"/>
            <a:ext cx="5334000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David </a:t>
            </a:r>
            <a:r>
              <a:rPr lang="en-US" sz="2000" err="1">
                <a:solidFill>
                  <a:srgbClr val="FFFFFF"/>
                </a:solidFill>
              </a:rPr>
              <a:t>Gilarranz</a:t>
            </a:r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Pedro </a:t>
            </a:r>
            <a:r>
              <a:rPr lang="en-US" sz="2000" err="1">
                <a:solidFill>
                  <a:srgbClr val="FFFFFF"/>
                </a:solidFill>
              </a:rPr>
              <a:t>Bereilh</a:t>
            </a:r>
            <a:r>
              <a:rPr lang="en-US" sz="2000">
                <a:solidFill>
                  <a:srgbClr val="FFFFFF"/>
                </a:solidFill>
              </a:rPr>
              <a:t> </a:t>
            </a:r>
          </a:p>
          <a:p>
            <a:r>
              <a:rPr lang="en-US" sz="2000">
                <a:solidFill>
                  <a:srgbClr val="FFFFFF"/>
                </a:solidFill>
              </a:rPr>
              <a:t>Pablo Muñoz </a:t>
            </a:r>
          </a:p>
          <a:p>
            <a:r>
              <a:rPr lang="en-US" sz="2000">
                <a:solidFill>
                  <a:srgbClr val="FFFFFF"/>
                </a:solidFill>
              </a:rPr>
              <a:t>Gonzalo Álvarez Moreno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145B0-1EFB-5288-72C4-6F3D65E48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n 5" descr="Interfaz de usuario gráfica, Escala de tiempo&#10;&#10;Descripción generada automáticamente">
            <a:extLst>
              <a:ext uri="{FF2B5EF4-FFF2-40B4-BE49-F238E27FC236}">
                <a16:creationId xmlns:a16="http://schemas.microsoft.com/office/drawing/2014/main" id="{029DB943-2DC8-8D87-21D1-CB8DF3F0C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7" y="941163"/>
            <a:ext cx="11572875" cy="46678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3B0D451-4966-4C9B-6D7B-48EDAD7679CF}"/>
              </a:ext>
            </a:extLst>
          </p:cNvPr>
          <p:cNvSpPr txBox="1"/>
          <p:nvPr/>
        </p:nvSpPr>
        <p:spPr>
          <a:xfrm>
            <a:off x="380999" y="255154"/>
            <a:ext cx="872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+mj-lt"/>
              </a:rPr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424874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89E41-FE60-5C5B-86B7-DB310230F1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357E1F3-23E1-041B-3BE4-0F549899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75" y="505313"/>
            <a:ext cx="5328468" cy="584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C93511-B0B4-68EF-D424-94E467876517}"/>
              </a:ext>
            </a:extLst>
          </p:cNvPr>
          <p:cNvSpPr txBox="1"/>
          <p:nvPr/>
        </p:nvSpPr>
        <p:spPr>
          <a:xfrm>
            <a:off x="704850" y="343187"/>
            <a:ext cx="872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+mj-lt"/>
              </a:rPr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399403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145B0-1EFB-5288-72C4-6F3D65E48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" name="Imagen 2" descr="Diagrama, Esquemático&#10;&#10;Descripción generada automáticamente">
            <a:extLst>
              <a:ext uri="{FF2B5EF4-FFF2-40B4-BE49-F238E27FC236}">
                <a16:creationId xmlns:a16="http://schemas.microsoft.com/office/drawing/2014/main" id="{C6F8EAB0-EF75-0B81-C6EE-E07CB90C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1163035"/>
            <a:ext cx="10558463" cy="535177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20BC553-2DEA-CC63-98CD-5A95D71537C4}"/>
              </a:ext>
            </a:extLst>
          </p:cNvPr>
          <p:cNvSpPr txBox="1"/>
          <p:nvPr/>
        </p:nvSpPr>
        <p:spPr>
          <a:xfrm>
            <a:off x="704850" y="343187"/>
            <a:ext cx="872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+mj-lt"/>
              </a:rPr>
              <a:t>DIAGRAMA ENTIDAD-RELACIÓN </a:t>
            </a:r>
          </a:p>
        </p:txBody>
      </p:sp>
    </p:spTree>
    <p:extLst>
      <p:ext uri="{BB962C8B-B14F-4D97-AF65-F5344CB8AC3E}">
        <p14:creationId xmlns:p14="http://schemas.microsoft.com/office/powerpoint/2010/main" val="3354727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83181DC-4B12-E79D-62B9-2D829FE7D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C3B8367-19CE-2C38-5646-32109C75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72" y="326303"/>
            <a:ext cx="9238434" cy="857559"/>
          </a:xfrm>
        </p:spPr>
        <p:txBody>
          <a:bodyPr/>
          <a:lstStyle/>
          <a:p>
            <a:r>
              <a:rPr lang="es-ES"/>
              <a:t>PORTADA</a:t>
            </a:r>
          </a:p>
        </p:txBody>
      </p:sp>
      <p:pic>
        <p:nvPicPr>
          <p:cNvPr id="10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2E78E94-1524-2904-D5B2-125DFF2D2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072" y="1510164"/>
            <a:ext cx="10557678" cy="4267090"/>
          </a:xfrm>
        </p:spPr>
      </p:pic>
    </p:spTree>
    <p:extLst>
      <p:ext uri="{BB962C8B-B14F-4D97-AF65-F5344CB8AC3E}">
        <p14:creationId xmlns:p14="http://schemas.microsoft.com/office/powerpoint/2010/main" val="209856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>
            <a:extLst>
              <a:ext uri="{FF2B5EF4-FFF2-40B4-BE49-F238E27FC236}">
                <a16:creationId xmlns:a16="http://schemas.microsoft.com/office/drawing/2014/main" id="{D4CA350A-A510-EDA6-241A-21468EA298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1" y="0"/>
            <a:ext cx="12191980" cy="6857990"/>
          </a:xfrm>
          <a:prstGeom prst="rect">
            <a:avLst/>
          </a:prstGeom>
        </p:spPr>
      </p:pic>
      <p:pic>
        <p:nvPicPr>
          <p:cNvPr id="9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0EF96F-4C30-0803-7A88-3BFD0580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56" y="1091349"/>
            <a:ext cx="8411703" cy="4741333"/>
          </a:xfrm>
          <a:prstGeom prst="rect">
            <a:avLst/>
          </a:prstGeom>
        </p:spPr>
      </p:pic>
      <p:sp>
        <p:nvSpPr>
          <p:cNvPr id="10" name="Título 8">
            <a:extLst>
              <a:ext uri="{FF2B5EF4-FFF2-40B4-BE49-F238E27FC236}">
                <a16:creationId xmlns:a16="http://schemas.microsoft.com/office/drawing/2014/main" id="{1EF75181-FC4F-1231-C6B4-29BE7FAAF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310" y="116895"/>
            <a:ext cx="9238434" cy="857559"/>
          </a:xfrm>
        </p:spPr>
        <p:txBody>
          <a:bodyPr/>
          <a:lstStyle/>
          <a:p>
            <a:r>
              <a:rPr lang="es-ES"/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244070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AE3461B-F871-8744-2F8C-F2835E9C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6FE5559-603E-8602-4D7F-33541398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737" y="1236431"/>
            <a:ext cx="8688929" cy="4896653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9CBF1D33-E095-8F65-0934-2DDC45DBD521}"/>
              </a:ext>
            </a:extLst>
          </p:cNvPr>
          <p:cNvSpPr txBox="1">
            <a:spLocks/>
          </p:cNvSpPr>
          <p:nvPr/>
        </p:nvSpPr>
        <p:spPr>
          <a:xfrm>
            <a:off x="1062097" y="93948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REGISTRO DE USUARIOS</a:t>
            </a:r>
          </a:p>
        </p:txBody>
      </p:sp>
    </p:spTree>
    <p:extLst>
      <p:ext uri="{BB962C8B-B14F-4D97-AF65-F5344CB8AC3E}">
        <p14:creationId xmlns:p14="http://schemas.microsoft.com/office/powerpoint/2010/main" val="2586164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A2514303-FAC2-D404-507C-24BF32638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8DD2FD1-D6AA-2A0B-131C-F331FE26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142990"/>
            <a:ext cx="9162983" cy="5163806"/>
          </a:xfrm>
          <a:prstGeom prst="rect">
            <a:avLst/>
          </a:prstGeom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F1781610-D868-C7CE-9B54-76A1F76CE043}"/>
              </a:ext>
            </a:extLst>
          </p:cNvPr>
          <p:cNvSpPr txBox="1">
            <a:spLocks/>
          </p:cNvSpPr>
          <p:nvPr/>
        </p:nvSpPr>
        <p:spPr>
          <a:xfrm>
            <a:off x="1429566" y="0"/>
            <a:ext cx="9238434" cy="85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Inicio de sesión</a:t>
            </a:r>
          </a:p>
        </p:txBody>
      </p:sp>
    </p:spTree>
    <p:extLst>
      <p:ext uri="{BB962C8B-B14F-4D97-AF65-F5344CB8AC3E}">
        <p14:creationId xmlns:p14="http://schemas.microsoft.com/office/powerpoint/2010/main" val="2541531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8D3F2-B588-8344-A7E1-462A7F46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10" name="Imagen 10" descr="Mapa&#10;&#10;Descripción generada automáticamente">
            <a:extLst>
              <a:ext uri="{FF2B5EF4-FFF2-40B4-BE49-F238E27FC236}">
                <a16:creationId xmlns:a16="http://schemas.microsoft.com/office/drawing/2014/main" id="{4E727F7D-8454-BEDB-92C3-D5695C314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47" y="1172320"/>
            <a:ext cx="9055767" cy="524098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CCB46FA-C661-8638-D743-FDB047B3EB38}"/>
              </a:ext>
            </a:extLst>
          </p:cNvPr>
          <p:cNvSpPr txBox="1"/>
          <p:nvPr/>
        </p:nvSpPr>
        <p:spPr>
          <a:xfrm>
            <a:off x="1474369" y="152307"/>
            <a:ext cx="8708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latin typeface="+mj-lt"/>
              </a:rPr>
              <a:t>INTERFAZ DEL CLIENTE</a:t>
            </a:r>
          </a:p>
        </p:txBody>
      </p:sp>
    </p:spTree>
    <p:extLst>
      <p:ext uri="{BB962C8B-B14F-4D97-AF65-F5344CB8AC3E}">
        <p14:creationId xmlns:p14="http://schemas.microsoft.com/office/powerpoint/2010/main" val="4108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8D3F2-B588-8344-A7E1-462A7F460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CCB46FA-C661-8638-D743-FDB047B3EB38}"/>
              </a:ext>
            </a:extLst>
          </p:cNvPr>
          <p:cNvSpPr txBox="1"/>
          <p:nvPr/>
        </p:nvSpPr>
        <p:spPr>
          <a:xfrm>
            <a:off x="697992" y="497364"/>
            <a:ext cx="8708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latin typeface="+mj-lt"/>
              </a:rPr>
              <a:t>INTERFAZ DEL CLIENTE- Reservar oferta</a:t>
            </a:r>
          </a:p>
        </p:txBody>
      </p:sp>
      <p:pic>
        <p:nvPicPr>
          <p:cNvPr id="5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F889EF8-9362-5EF3-FE29-02AB6BB3D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68" y="1206225"/>
            <a:ext cx="8824821" cy="48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8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CA08368-5364-445B-5173-769C6BF4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8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FD01ED7C-FCF9-4860-6D89-E2EB669D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90" y="1129393"/>
            <a:ext cx="9244342" cy="5358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07E69DC-7F26-1E94-E571-6447551D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66" y="0"/>
            <a:ext cx="9238434" cy="857559"/>
          </a:xfrm>
        </p:spPr>
        <p:txBody>
          <a:bodyPr/>
          <a:lstStyle/>
          <a:p>
            <a:r>
              <a:rPr lang="en-US"/>
              <a:t>Chat </a:t>
            </a:r>
          </a:p>
        </p:txBody>
      </p:sp>
    </p:spTree>
    <p:extLst>
      <p:ext uri="{BB962C8B-B14F-4D97-AF65-F5344CB8AC3E}">
        <p14:creationId xmlns:p14="http://schemas.microsoft.com/office/powerpoint/2010/main" val="175395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781403-ADD5-9CD6-A742-15F4C798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B4E29-A335-84AA-854E-D5484B4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Indice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4A8C-EDEA-ADE4-A765-E2BBDC07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solidFill>
                  <a:srgbClr val="002060"/>
                </a:solidFill>
                <a:ea typeface="+mn-lt"/>
                <a:cs typeface="+mn-lt"/>
              </a:rPr>
              <a:t>Introducción</a:t>
            </a:r>
            <a:endParaRPr lang="en-US" sz="2200">
              <a:solidFill>
                <a:srgbClr val="002060"/>
              </a:solidFill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Funcionamiento</a:t>
            </a:r>
            <a:r>
              <a:rPr lang="en-US" sz="2200">
                <a:ea typeface="+mn-lt"/>
                <a:cs typeface="+mn-lt"/>
              </a:rPr>
              <a:t>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Requisitos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Desarrollo </a:t>
            </a: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Demo 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208845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D614BD4E-BAB7-8934-186B-67B6FC42F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B6A0D5C-E05B-506A-1AE2-5384417F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72" y="1362074"/>
            <a:ext cx="8889267" cy="5153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082EE-7376-3075-8B8C-2E58A70A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66" y="0"/>
            <a:ext cx="9238434" cy="857559"/>
          </a:xfrm>
        </p:spPr>
        <p:txBody>
          <a:bodyPr/>
          <a:lstStyle/>
          <a:p>
            <a:r>
              <a:rPr lang="en-US" err="1"/>
              <a:t>Añadir</a:t>
            </a:r>
            <a:r>
              <a:rPr lang="en-US"/>
              <a:t> </a:t>
            </a:r>
            <a:r>
              <a:rPr lang="en-US" err="1"/>
              <a:t>Ofertas</a:t>
            </a:r>
          </a:p>
        </p:txBody>
      </p:sp>
    </p:spTree>
    <p:extLst>
      <p:ext uri="{BB962C8B-B14F-4D97-AF65-F5344CB8AC3E}">
        <p14:creationId xmlns:p14="http://schemas.microsoft.com/office/powerpoint/2010/main" val="2962315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E3BA029-B48C-209A-D1EF-98CADCF6A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35CEF11-488B-0938-3F8C-6F841FD8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03" y="962025"/>
            <a:ext cx="9052193" cy="5246912"/>
          </a:xfrm>
          <a:prstGeom prst="rect">
            <a:avLst/>
          </a:prstGeom>
        </p:spPr>
      </p:pic>
      <p:sp>
        <p:nvSpPr>
          <p:cNvPr id="3" name="CuadroTexto 8">
            <a:extLst>
              <a:ext uri="{FF2B5EF4-FFF2-40B4-BE49-F238E27FC236}">
                <a16:creationId xmlns:a16="http://schemas.microsoft.com/office/drawing/2014/main" id="{6E03E6E3-697F-DECD-0201-8C296FB134EA}"/>
              </a:ext>
            </a:extLst>
          </p:cNvPr>
          <p:cNvSpPr txBox="1"/>
          <p:nvPr/>
        </p:nvSpPr>
        <p:spPr>
          <a:xfrm>
            <a:off x="1741704" y="153025"/>
            <a:ext cx="8708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latin typeface="Trade Gothic Next Cond"/>
              </a:rPr>
              <a:t>OFERTAS ACTIVAS</a:t>
            </a:r>
          </a:p>
        </p:txBody>
      </p:sp>
    </p:spTree>
    <p:extLst>
      <p:ext uri="{BB962C8B-B14F-4D97-AF65-F5344CB8AC3E}">
        <p14:creationId xmlns:p14="http://schemas.microsoft.com/office/powerpoint/2010/main" val="223531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8A600529-8B77-0655-4BF3-E7C9574A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73D75DB-CC35-9027-5468-89CB3E0B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2" y="1014412"/>
            <a:ext cx="9543753" cy="55324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984DB36-05E7-525D-7B02-10D93CFE8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5" y="-28577"/>
            <a:ext cx="9238434" cy="857559"/>
          </a:xfrm>
        </p:spPr>
        <p:txBody>
          <a:bodyPr/>
          <a:lstStyle/>
          <a:p>
            <a:r>
              <a:rPr lang="en-US" err="1"/>
              <a:t>Editar</a:t>
            </a:r>
            <a:r>
              <a:rPr lang="en-US"/>
              <a:t> Sitio/Local</a:t>
            </a:r>
          </a:p>
        </p:txBody>
      </p:sp>
    </p:spTree>
    <p:extLst>
      <p:ext uri="{BB962C8B-B14F-4D97-AF65-F5344CB8AC3E}">
        <p14:creationId xmlns:p14="http://schemas.microsoft.com/office/powerpoint/2010/main" val="2428220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3FD9F-8015-FC79-2A1A-78C992A51B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92643760-05BF-4077-467B-D85DB511F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935" y="1207117"/>
            <a:ext cx="8798503" cy="5100410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4FEB39D-0400-FDD6-3FCB-7C8575B37F6D}"/>
              </a:ext>
            </a:extLst>
          </p:cNvPr>
          <p:cNvSpPr txBox="1"/>
          <p:nvPr/>
        </p:nvSpPr>
        <p:spPr>
          <a:xfrm>
            <a:off x="591515" y="426195"/>
            <a:ext cx="87085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latin typeface="+mj-lt"/>
              </a:rPr>
              <a:t>INTERFAZ DEL ADMINISTRADOR</a:t>
            </a:r>
          </a:p>
        </p:txBody>
      </p:sp>
    </p:spTree>
    <p:extLst>
      <p:ext uri="{BB962C8B-B14F-4D97-AF65-F5344CB8AC3E}">
        <p14:creationId xmlns:p14="http://schemas.microsoft.com/office/powerpoint/2010/main" val="57618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3ADB954-40D7-AB74-9B0B-C39A39248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3FF85-5798-F187-934D-F9F04191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TEst</a:t>
            </a:r>
            <a:r>
              <a:rPr lang="en-US"/>
              <a:t> (TDD)</a:t>
            </a:r>
          </a:p>
        </p:txBody>
      </p:sp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A08D83-E5A2-61AA-4E8D-17471B74D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6950" y="2799528"/>
            <a:ext cx="9188332" cy="2491316"/>
          </a:xfrm>
        </p:spPr>
      </p:pic>
    </p:spTree>
    <p:extLst>
      <p:ext uri="{BB962C8B-B14F-4D97-AF65-F5344CB8AC3E}">
        <p14:creationId xmlns:p14="http://schemas.microsoft.com/office/powerpoint/2010/main" val="119573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781403-ADD5-9CD6-A742-15F4C798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B4E29-A335-84AA-854E-D5484B4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Indice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4A8C-EDEA-ADE4-A765-E2BBDC07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Introducción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Funcionamiento</a:t>
            </a:r>
            <a:r>
              <a:rPr lang="en-US" sz="2200">
                <a:ea typeface="+mn-lt"/>
                <a:cs typeface="+mn-lt"/>
              </a:rPr>
              <a:t>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Requisitos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Desarrollo 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solidFill>
                  <a:srgbClr val="002060"/>
                </a:solidFill>
                <a:ea typeface="+mn-lt"/>
                <a:cs typeface="+mn-lt"/>
              </a:rPr>
              <a:t>Demo App</a:t>
            </a:r>
            <a:endParaRPr lang="en-US" sz="220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0090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7A4C2E-C60C-E61E-A232-128327054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3216673" cy="38099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OFFERTIFY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1" y="762000"/>
            <a:ext cx="5334000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Gracias </a:t>
            </a:r>
            <a:r>
              <a:rPr lang="en-US" sz="2400" err="1">
                <a:solidFill>
                  <a:srgbClr val="FFFFFF"/>
                </a:solidFill>
              </a:rPr>
              <a:t>por</a:t>
            </a:r>
            <a:r>
              <a:rPr lang="en-US" sz="2400">
                <a:solidFill>
                  <a:srgbClr val="FFFFFF"/>
                </a:solidFill>
              </a:rPr>
              <a:t> </a:t>
            </a:r>
            <a:r>
              <a:rPr lang="en-US" sz="2400" err="1">
                <a:solidFill>
                  <a:srgbClr val="FFFFFF"/>
                </a:solidFill>
              </a:rPr>
              <a:t>su</a:t>
            </a:r>
            <a:r>
              <a:rPr lang="en-US" sz="2400">
                <a:solidFill>
                  <a:srgbClr val="FFFFFF"/>
                </a:solidFill>
              </a:rPr>
              <a:t> </a:t>
            </a:r>
            <a:r>
              <a:rPr lang="en-US" sz="2400" err="1">
                <a:solidFill>
                  <a:srgbClr val="FFFFFF"/>
                </a:solidFill>
              </a:rPr>
              <a:t>atención</a:t>
            </a: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9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CF3BB56-8F78-F694-AC5D-A5A2B27A2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15F1D-7190-A732-6AC5-25F328C5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Introducción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A59C-95CB-F61E-B5A7-3DD14F5A6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 err="1">
                <a:ea typeface="+mn-lt"/>
                <a:cs typeface="+mn-lt"/>
              </a:rPr>
              <a:t>Offertify</a:t>
            </a:r>
            <a:r>
              <a:rPr lang="es-ES" sz="2200">
                <a:ea typeface="+mn-lt"/>
                <a:cs typeface="+mn-lt"/>
              </a:rPr>
              <a:t> es una aplicación que permite facilitar la elección de planes en función de ofertas activas. 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/>
              <a:t>Permite a empresas crear o añadir sus ofertas para que los usuarios las vean y usen.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/>
              <a:t>Da la posibilidad a empresas a llegar a un mayor número de personas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7448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781403-ADD5-9CD6-A742-15F4C798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B4E29-A335-84AA-854E-D5484B4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Indice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4A8C-EDEA-ADE4-A765-E2BBDC07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Introducción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solidFill>
                  <a:srgbClr val="002060"/>
                </a:solidFill>
                <a:ea typeface="+mn-lt"/>
                <a:cs typeface="+mn-lt"/>
              </a:rPr>
              <a:t>Funcionamiento</a:t>
            </a:r>
            <a:r>
              <a:rPr lang="en-US" sz="2200">
                <a:solidFill>
                  <a:srgbClr val="002060"/>
                </a:solidFill>
                <a:ea typeface="+mn-lt"/>
                <a:cs typeface="+mn-lt"/>
              </a:rPr>
              <a:t> </a:t>
            </a:r>
            <a:endParaRPr lang="en-US" sz="2200">
              <a:solidFill>
                <a:srgbClr val="002060"/>
              </a:solidFill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Requisitos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Desarrollo 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Demo 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1258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83181DC-4B12-E79D-62B9-2D829FE7D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DC3B8367-19CE-2C38-5646-32109C75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/>
              <a:t>Funcionamiento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6A6E39-A59F-23BF-6855-4AEC8DCF3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 sz="2200"/>
              <a:t>Existen tres roles distintos:</a:t>
            </a:r>
            <a:endParaRPr lang="en-US" sz="2200"/>
          </a:p>
          <a:p>
            <a:r>
              <a:rPr lang="es-ES" sz="2200" b="1"/>
              <a:t>Cliente: </a:t>
            </a:r>
            <a:r>
              <a:rPr lang="es-ES" sz="2200"/>
              <a:t>Usuario de la aplicación</a:t>
            </a:r>
          </a:p>
          <a:p>
            <a:r>
              <a:rPr lang="es-ES" sz="2200" b="1" err="1"/>
              <a:t>Admin</a:t>
            </a:r>
            <a:r>
              <a:rPr lang="es-ES" sz="2200" b="1"/>
              <a:t>: </a:t>
            </a:r>
            <a:r>
              <a:rPr lang="es-ES" sz="2200"/>
              <a:t>Administrador de ofertas y reseñas </a:t>
            </a:r>
          </a:p>
          <a:p>
            <a:r>
              <a:rPr lang="es-ES" sz="2200" b="1"/>
              <a:t>Dueño: </a:t>
            </a:r>
            <a:r>
              <a:rPr lang="es-ES" sz="2200"/>
              <a:t>Empresa o local que añadirá anuncios / ofertas</a:t>
            </a:r>
          </a:p>
          <a:p>
            <a:r>
              <a:rPr lang="es-ES" sz="2200"/>
              <a:t>Base de datos: sqlite3</a:t>
            </a:r>
          </a:p>
          <a:p>
            <a:r>
              <a:rPr lang="es-ES" sz="2200"/>
              <a:t>Entorno de ejecución: node.js</a:t>
            </a:r>
          </a:p>
          <a:p>
            <a:r>
              <a:rPr lang="es-ES" sz="2200"/>
              <a:t>Basado en linux</a:t>
            </a:r>
          </a:p>
          <a:p>
            <a:pPr lvl="1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6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781403-ADD5-9CD6-A742-15F4C798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B4E29-A335-84AA-854E-D5484B4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Indice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4A8C-EDEA-ADE4-A765-E2BBDC07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Introducción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Funcionamiento</a:t>
            </a:r>
            <a:r>
              <a:rPr lang="en-US" sz="2200">
                <a:ea typeface="+mn-lt"/>
                <a:cs typeface="+mn-lt"/>
              </a:rPr>
              <a:t>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solidFill>
                  <a:srgbClr val="002060"/>
                </a:solidFill>
                <a:ea typeface="+mn-lt"/>
                <a:cs typeface="+mn-lt"/>
              </a:rPr>
              <a:t>Requisitos</a:t>
            </a:r>
            <a:endParaRPr lang="en-US" sz="2200">
              <a:solidFill>
                <a:srgbClr val="002060"/>
              </a:solidFill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Desarrollo 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Demo 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01791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CF3BB56-8F78-F694-AC5D-A5A2B27A2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15F1D-7190-A732-6AC5-25F328C5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Requisitos</a:t>
            </a:r>
            <a:r>
              <a:rPr lang="en-US" sz="4000"/>
              <a:t> </a:t>
            </a:r>
            <a:r>
              <a:rPr lang="en-US" sz="4000" err="1"/>
              <a:t>Funcioanales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A59C-95CB-F61E-B5A7-3DD14F5A6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Usuario debe ser capaz de registrarse e iniciar sesión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s-ES" sz="2200">
                <a:ea typeface="+mn-lt"/>
                <a:cs typeface="+mn-lt"/>
              </a:rPr>
              <a:t>El usuario “</a:t>
            </a:r>
            <a:r>
              <a:rPr lang="es-ES" sz="2200" err="1">
                <a:ea typeface="+mn-lt"/>
                <a:cs typeface="+mn-lt"/>
              </a:rPr>
              <a:t>dueño</a:t>
            </a:r>
            <a:r>
              <a:rPr lang="es-ES" sz="2200">
                <a:ea typeface="+mn-lt"/>
                <a:cs typeface="+mn-lt"/>
              </a:rPr>
              <a:t>” puede </a:t>
            </a:r>
            <a:r>
              <a:rPr lang="es-ES" sz="2200" err="1">
                <a:ea typeface="+mn-lt"/>
                <a:cs typeface="+mn-lt"/>
              </a:rPr>
              <a:t>añadir</a:t>
            </a:r>
            <a:r>
              <a:rPr lang="es-ES" sz="2200">
                <a:ea typeface="+mn-lt"/>
                <a:cs typeface="+mn-lt"/>
              </a:rPr>
              <a:t> ofertas . 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s-ES" sz="2200">
                <a:ea typeface="+mn-lt"/>
                <a:cs typeface="+mn-lt"/>
              </a:rPr>
              <a:t>El usuario “cliente” puede buscar planes.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s-ES" sz="2200">
                <a:ea typeface="+mn-lt"/>
                <a:cs typeface="+mn-lt"/>
              </a:rPr>
              <a:t>El sistema debe limitar el acceso de usuarios no autorizados. </a:t>
            </a:r>
            <a:endParaRPr lang="en-US" sz="22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es-ES" sz="2200">
                <a:ea typeface="+mn-lt"/>
                <a:cs typeface="+mn-lt"/>
              </a:rPr>
              <a:t>Los usuarios “</a:t>
            </a:r>
            <a:r>
              <a:rPr lang="es-ES" sz="2200" err="1">
                <a:ea typeface="+mn-lt"/>
                <a:cs typeface="+mn-lt"/>
              </a:rPr>
              <a:t>dueño</a:t>
            </a:r>
            <a:r>
              <a:rPr lang="es-ES" sz="2200">
                <a:ea typeface="+mn-lt"/>
                <a:cs typeface="+mn-lt"/>
              </a:rPr>
              <a:t>” deben poder consultar un </a:t>
            </a:r>
            <a:r>
              <a:rPr lang="es-ES" sz="2200" err="1">
                <a:ea typeface="+mn-lt"/>
                <a:cs typeface="+mn-lt"/>
              </a:rPr>
              <a:t>histórico</a:t>
            </a:r>
            <a:r>
              <a:rPr lang="es-ES" sz="2200">
                <a:ea typeface="+mn-lt"/>
                <a:cs typeface="+mn-lt"/>
              </a:rPr>
              <a:t> de sus ofertas, </a:t>
            </a:r>
            <a:r>
              <a:rPr lang="es-ES" sz="2200" err="1">
                <a:ea typeface="+mn-lt"/>
                <a:cs typeface="+mn-lt"/>
              </a:rPr>
              <a:t>asi</a:t>
            </a:r>
            <a:r>
              <a:rPr lang="es-ES" sz="2200">
                <a:ea typeface="+mn-lt"/>
                <a:cs typeface="+mn-lt"/>
              </a:rPr>
              <a:t>́  como volver a activar ofertas pasadas.</a:t>
            </a:r>
            <a:endParaRPr lang="en-US" sz="2200">
              <a:ea typeface="+mn-lt"/>
              <a:cs typeface="+mn-lt"/>
            </a:endParaRP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568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227B8B3-1B8A-7E60-9156-7635A9204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14E787-4D05-ED02-BBD6-9921AA22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Requisitos</a:t>
            </a:r>
            <a:r>
              <a:rPr lang="en-US" sz="4000"/>
              <a:t> </a:t>
            </a:r>
            <a:r>
              <a:rPr lang="en-US" sz="4000" err="1"/>
              <a:t>funcionales</a:t>
            </a:r>
            <a:r>
              <a:rPr lang="en-US" sz="4000"/>
              <a:t>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B018-3E2B-A99A-09C0-A033B9DA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Los usuarios “cliente” deben ser capaces de consultar las ofertas publicadas por los “</a:t>
            </a:r>
            <a:r>
              <a:rPr lang="es-ES" sz="2200" err="1">
                <a:ea typeface="+mn-lt"/>
                <a:cs typeface="+mn-lt"/>
              </a:rPr>
              <a:t>dueños</a:t>
            </a:r>
            <a:r>
              <a:rPr lang="es-ES" sz="2200">
                <a:ea typeface="+mn-lt"/>
                <a:cs typeface="+mn-lt"/>
              </a:rPr>
              <a:t>”, </a:t>
            </a:r>
            <a:r>
              <a:rPr lang="es-ES" sz="2200" err="1">
                <a:ea typeface="+mn-lt"/>
                <a:cs typeface="+mn-lt"/>
              </a:rPr>
              <a:t>asi</a:t>
            </a:r>
            <a:r>
              <a:rPr lang="es-ES" sz="2200">
                <a:ea typeface="+mn-lt"/>
                <a:cs typeface="+mn-lt"/>
              </a:rPr>
              <a:t>́ como filtrar en </a:t>
            </a:r>
            <a:r>
              <a:rPr lang="es-ES" sz="2200" err="1">
                <a:ea typeface="+mn-lt"/>
                <a:cs typeface="+mn-lt"/>
              </a:rPr>
              <a:t>función</a:t>
            </a:r>
            <a:r>
              <a:rPr lang="es-ES" sz="2200">
                <a:ea typeface="+mn-lt"/>
                <a:cs typeface="+mn-lt"/>
              </a:rPr>
              <a:t> de precio, </a:t>
            </a:r>
            <a:r>
              <a:rPr lang="es-ES" sz="2200" err="1">
                <a:ea typeface="+mn-lt"/>
                <a:cs typeface="+mn-lt"/>
              </a:rPr>
              <a:t>ubicación</a:t>
            </a:r>
            <a:r>
              <a:rPr lang="es-ES" sz="2200">
                <a:ea typeface="+mn-lt"/>
                <a:cs typeface="+mn-lt"/>
              </a:rPr>
              <a:t>, etc. </a:t>
            </a: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El sistema debe permitir a los usuarios “cliente” poner </a:t>
            </a:r>
            <a:r>
              <a:rPr lang="es-ES" sz="2200" err="1">
                <a:ea typeface="+mn-lt"/>
                <a:cs typeface="+mn-lt"/>
              </a:rPr>
              <a:t>reseñas</a:t>
            </a:r>
            <a:r>
              <a:rPr lang="es-ES" sz="2200">
                <a:ea typeface="+mn-lt"/>
                <a:cs typeface="+mn-lt"/>
              </a:rPr>
              <a:t> de las ofertas. </a:t>
            </a: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El sistema debe permitir a los usuarios “cliente” hacer una reserva sobre cualquiera de las ofertas. </a:t>
            </a:r>
            <a:endParaRPr lang="en-US" sz="22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El usuario “administrador” debe ser capaz de revisar las ofertas publicadas por los “</a:t>
            </a:r>
            <a:r>
              <a:rPr lang="es-ES" sz="2200" err="1">
                <a:ea typeface="+mn-lt"/>
                <a:cs typeface="+mn-lt"/>
              </a:rPr>
              <a:t>dueños</a:t>
            </a:r>
            <a:r>
              <a:rPr lang="es-ES" sz="2200">
                <a:ea typeface="+mn-lt"/>
                <a:cs typeface="+mn-lt"/>
              </a:rPr>
              <a:t>” y confirmar la veracidad de las mismas. 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s-ES" sz="2200">
                <a:ea typeface="+mn-lt"/>
                <a:cs typeface="+mn-lt"/>
              </a:rPr>
              <a:t>El usuario “administrador” debe tener la capacidad de validar las </a:t>
            </a:r>
            <a:r>
              <a:rPr lang="es-ES" sz="2200" err="1">
                <a:ea typeface="+mn-lt"/>
                <a:cs typeface="+mn-lt"/>
              </a:rPr>
              <a:t>reseñas</a:t>
            </a:r>
            <a:r>
              <a:rPr lang="es-ES" sz="2200">
                <a:ea typeface="+mn-lt"/>
                <a:cs typeface="+mn-lt"/>
              </a:rPr>
              <a:t> emitidas por los usuarios “clientes”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8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1781403-ADD5-9CD6-A742-15F4C7987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96" r="-2" b="3367"/>
          <a:stretch/>
        </p:blipFill>
        <p:spPr>
          <a:xfrm>
            <a:off x="-13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B4E29-A335-84AA-854E-D5484B4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err="1"/>
              <a:t>Indice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4A8C-EDEA-ADE4-A765-E2BBDC07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Introducción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Funcionamiento</a:t>
            </a:r>
            <a:r>
              <a:rPr lang="en-US" sz="2200">
                <a:ea typeface="+mn-lt"/>
                <a:cs typeface="+mn-lt"/>
              </a:rPr>
              <a:t> </a:t>
            </a:r>
            <a:endParaRPr lang="en-US" sz="2200"/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 err="1">
                <a:ea typeface="+mn-lt"/>
                <a:cs typeface="+mn-lt"/>
              </a:rPr>
              <a:t>Requisitos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solidFill>
                  <a:srgbClr val="002060"/>
                </a:solidFill>
                <a:ea typeface="+mn-lt"/>
                <a:cs typeface="+mn-lt"/>
              </a:rPr>
              <a:t>Desarrollo </a:t>
            </a:r>
            <a:endParaRPr lang="en-US" sz="2200">
              <a:ea typeface="+mn-lt"/>
              <a:cs typeface="+mn-lt"/>
            </a:endParaRPr>
          </a:p>
          <a:p>
            <a:pPr marL="571500" indent="-571500">
              <a:buFont typeface="Calibri" panose="020B0604020202020204" pitchFamily="34" charset="0"/>
              <a:buChar char="-"/>
            </a:pPr>
            <a:r>
              <a:rPr lang="en-US" sz="2200">
                <a:ea typeface="+mn-lt"/>
                <a:cs typeface="+mn-lt"/>
              </a:rPr>
              <a:t>Demo App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7317189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LeftStep">
      <a:dk1>
        <a:srgbClr val="000000"/>
      </a:dk1>
      <a:lt1>
        <a:srgbClr val="FFFFFF"/>
      </a:lt1>
      <a:dk2>
        <a:srgbClr val="1B2F2C"/>
      </a:dk2>
      <a:lt2>
        <a:srgbClr val="F3F0F0"/>
      </a:lt2>
      <a:accent1>
        <a:srgbClr val="22B1BD"/>
      </a:accent1>
      <a:accent2>
        <a:srgbClr val="14B880"/>
      </a:accent2>
      <a:accent3>
        <a:srgbClr val="21BA46"/>
      </a:accent3>
      <a:accent4>
        <a:srgbClr val="31BA14"/>
      </a:accent4>
      <a:accent5>
        <a:srgbClr val="76B220"/>
      </a:accent5>
      <a:accent6>
        <a:srgbClr val="A6A612"/>
      </a:accent6>
      <a:hlink>
        <a:srgbClr val="C15147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</Words>
  <Application>Microsoft Office PowerPoint</Application>
  <PresentationFormat>Panorámica</PresentationFormat>
  <Paragraphs>78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PortalVTI</vt:lpstr>
      <vt:lpstr>OFFERTIFY </vt:lpstr>
      <vt:lpstr>Indice</vt:lpstr>
      <vt:lpstr>Introducción</vt:lpstr>
      <vt:lpstr>Indice</vt:lpstr>
      <vt:lpstr>Funcionamiento</vt:lpstr>
      <vt:lpstr>Indice</vt:lpstr>
      <vt:lpstr>Requisitos Funcioanales</vt:lpstr>
      <vt:lpstr>Requisitos funcionales II</vt:lpstr>
      <vt:lpstr>Indice</vt:lpstr>
      <vt:lpstr>Presentación de PowerPoint</vt:lpstr>
      <vt:lpstr>Presentación de PowerPoint</vt:lpstr>
      <vt:lpstr>Presentación de PowerPoint</vt:lpstr>
      <vt:lpstr>PORTADA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Chat </vt:lpstr>
      <vt:lpstr>Añadir Ofertas</vt:lpstr>
      <vt:lpstr>Presentación de PowerPoint</vt:lpstr>
      <vt:lpstr>Editar Sitio/Local</vt:lpstr>
      <vt:lpstr>Presentación de PowerPoint</vt:lpstr>
      <vt:lpstr>TEst (TDD)</vt:lpstr>
      <vt:lpstr>Indice</vt:lpstr>
      <vt:lpstr>OFFERTIFY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Gonzalo Alvarez Moreno</cp:lastModifiedBy>
  <cp:revision>61</cp:revision>
  <dcterms:created xsi:type="dcterms:W3CDTF">2023-01-06T19:15:16Z</dcterms:created>
  <dcterms:modified xsi:type="dcterms:W3CDTF">2023-01-11T15:41:02Z</dcterms:modified>
</cp:coreProperties>
</file>